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69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32.xml" ContentType="application/vnd.openxmlformats-officedocument.presentationml.slide+xml"/>
  <Override PartName="/ppt/slides/slide25.xml" ContentType="application/vnd.openxmlformats-officedocument.presentationml.slide+xml"/>
  <Override PartName="/ppt/slides/slide31.xml" ContentType="application/vnd.openxmlformats-officedocument.presentationml.slide+xml"/>
  <Override PartName="/ppt/slides/slide24.xml" ContentType="application/vnd.openxmlformats-officedocument.presentationml.slide+xml"/>
  <Override PartName="/ppt/slides/slide30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19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28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37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32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12.xml.rels" ContentType="application/vnd.openxmlformats-package.relationships+xml"/>
  <Override PartName="/ppt/slides/_rels/slide31.xml.rels" ContentType="application/vnd.openxmlformats-package.relationships+xml"/>
  <Override PartName="/ppt/slides/_rels/slide25.xml.rels" ContentType="application/vnd.openxmlformats-package.relationships+xml"/>
  <Override PartName="/ppt/slides/_rels/slide22.xml.rels" ContentType="application/vnd.openxmlformats-package.relationships+xml"/>
  <Override PartName="/ppt/slides/_rels/slide33.xml.rels" ContentType="application/vnd.openxmlformats-package.relationships+xml"/>
  <Override PartName="/ppt/slides/_rels/slide1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35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11.xml.rels" ContentType="application/vnd.openxmlformats-package.relationships+xml"/>
  <Override PartName="/ppt/slides/_rels/slide36.xml.rels" ContentType="application/vnd.openxmlformats-package.relationships+xml"/>
  <Override PartName="/ppt/slides/_rels/slide5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media/image4.png" ContentType="image/png"/>
  <Override PartName="/ppt/media/image6.png" ContentType="image/png"/>
  <Override PartName="/ppt/media/image2.png" ContentType="image/png"/>
  <Override PartName="/ppt/media/image9.png" ContentType="image/png"/>
  <Override PartName="/ppt/media/image15.jpeg" ContentType="image/jpeg"/>
  <Override PartName="/ppt/media/image10.jpeg" ContentType="image/jpeg"/>
  <Override PartName="/ppt/media/image12.tif" ContentType="image/tiff"/>
  <Override PartName="/ppt/media/image36.png" ContentType="image/png"/>
  <Override PartName="/ppt/media/image11.png" ContentType="image/png"/>
  <Override PartName="/ppt/media/image8.jpeg" ContentType="image/jpeg"/>
  <Override PartName="/ppt/media/image35.png" ContentType="image/png"/>
  <Override PartName="/ppt/media/image34.png" ContentType="image/png"/>
  <Override PartName="/ppt/media/image33.png" ContentType="image/png"/>
  <Override PartName="/ppt/media/image18.png" ContentType="image/png"/>
  <Override PartName="/ppt/media/image17.png" ContentType="image/png"/>
  <Override PartName="/ppt/media/image5.jpeg" ContentType="image/jpeg"/>
  <Override PartName="/ppt/media/image3.jpeg" ContentType="image/jpeg"/>
  <Override PartName="/ppt/media/image16.png" ContentType="image/png"/>
  <Override PartName="/ppt/media/image13.png" ContentType="image/png"/>
  <Override PartName="/ppt/media/image38.png" ContentType="image/png"/>
  <Override PartName="/ppt/media/image14.png" ContentType="image/png"/>
  <Override PartName="/ppt/media/image39.png" ContentType="image/png"/>
  <Override PartName="/ppt/media/image1.jpeg" ContentType="image/jpe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44.png" ContentType="image/png"/>
  <Override PartName="/ppt/media/image37.png" ContentType="image/png"/>
  <Override PartName="/ppt/media/image19.png" ContentType="image/png"/>
  <Override PartName="/ppt/media/image45.png" ContentType="image/png"/>
  <Override PartName="/ppt/media/image20.png" ContentType="image/png"/>
  <Override PartName="/ppt/media/image46.png" ContentType="image/png"/>
  <Override PartName="/ppt/media/image21.png" ContentType="image/png"/>
  <Override PartName="/ppt/media/image47.png" ContentType="image/png"/>
  <Override PartName="/ppt/media/image22.png" ContentType="image/png"/>
  <Override PartName="/ppt/media/image48.png" ContentType="image/png"/>
  <Override PartName="/ppt/media/image23.png" ContentType="image/png"/>
  <Override PartName="/ppt/media/image49.png" ContentType="image/png"/>
  <Override PartName="/ppt/media/image24.png" ContentType="image/png"/>
  <Override PartName="/ppt/media/image25.png" ContentType="image/png"/>
  <Override PartName="/ppt/media/image7.jpeg" ContentType="image/jpe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presentation.xml" ContentType="application/vnd.openxmlformats-officedocument.presentationml.presentation.main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12192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8.jpe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6" descr="Celestia-R1---OverlayTitleHD.png"/>
          <p:cNvPicPr/>
          <p:nvPr/>
        </p:nvPicPr>
        <p:blipFill>
          <a:blip r:embed="rId3"/>
          <a:stretch/>
        </p:blipFill>
        <p:spPr>
          <a:xfrm>
            <a:off x="0" y="0"/>
            <a:ext cx="12188160" cy="685548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685800" y="3470040"/>
            <a:ext cx="10130760" cy="114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 descr="Celestia-R1---OverlayContentHD.png"/>
          <p:cNvPicPr/>
          <p:nvPr/>
        </p:nvPicPr>
        <p:blipFill>
          <a:blip r:embed="rId3"/>
          <a:stretch/>
        </p:blipFill>
        <p:spPr>
          <a:xfrm>
            <a:off x="0" y="0"/>
            <a:ext cx="12188160" cy="6855480"/>
          </a:xfrm>
          <a:prstGeom prst="rect">
            <a:avLst/>
          </a:prstGeom>
          <a:ln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5" descr="Celestia-R1---OverlayContentHD.png"/>
          <p:cNvPicPr/>
          <p:nvPr/>
        </p:nvPicPr>
        <p:blipFill>
          <a:blip r:embed="rId3"/>
          <a:stretch/>
        </p:blipFill>
        <p:spPr>
          <a:xfrm>
            <a:off x="0" y="0"/>
            <a:ext cx="12188160" cy="6855480"/>
          </a:xfrm>
          <a:prstGeom prst="rect">
            <a:avLst/>
          </a:prstGeom>
          <a:ln>
            <a:noFill/>
          </a:ln>
        </p:spPr>
      </p:pic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85800" y="3470040"/>
            <a:ext cx="10130760" cy="114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4" descr="Celestia-R1---OverlayContentHD.png"/>
          <p:cNvPicPr/>
          <p:nvPr/>
        </p:nvPicPr>
        <p:blipFill>
          <a:blip r:embed="rId3"/>
          <a:stretch/>
        </p:blipFill>
        <p:spPr>
          <a:xfrm>
            <a:off x="0" y="0"/>
            <a:ext cx="12188160" cy="6855480"/>
          </a:xfrm>
          <a:prstGeom prst="rect">
            <a:avLst/>
          </a:prstGeom>
          <a:ln>
            <a:noFill/>
          </a:ln>
        </p:spPr>
      </p:pic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6" descr="Celestia-R1---OverlayContentHD.png"/>
          <p:cNvPicPr/>
          <p:nvPr/>
        </p:nvPicPr>
        <p:blipFill>
          <a:blip r:embed="rId3"/>
          <a:stretch/>
        </p:blipFill>
        <p:spPr>
          <a:xfrm>
            <a:off x="0" y="0"/>
            <a:ext cx="12188160" cy="6855480"/>
          </a:xfrm>
          <a:prstGeom prst="rect">
            <a:avLst/>
          </a:prstGeom>
          <a:ln>
            <a:noFill/>
          </a:ln>
        </p:spPr>
      </p:pic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4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slideLayout" Target="../slideLayouts/slideLayout2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2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2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2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2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2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29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2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2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2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2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29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29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tif"/><Relationship Id="rId2" Type="http://schemas.openxmlformats.org/officeDocument/2006/relationships/slideLayout" Target="../slideLayouts/slideLayout29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29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29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29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29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hyperlink" Target="https://www.toastmasters.org/" TargetMode="External"/><Relationship Id="rId2" Type="http://schemas.openxmlformats.org/officeDocument/2006/relationships/slideLayout" Target="../slideLayouts/slideLayout6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3962520" y="1964160"/>
            <a:ext cx="7197120" cy="242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r>
              <a:rPr b="0" lang="en-US" sz="48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Pathways Overview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3962520" y="4385880"/>
            <a:ext cx="7197120" cy="140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  <a:spcAft>
                <a:spcPts val="1001"/>
              </a:spcAft>
            </a:pPr>
            <a:r>
              <a:rPr b="0" lang="en-US" sz="1800" spc="-1" strike="noStrike" cap="all">
                <a:solidFill>
                  <a:srgbClr val="ffffff"/>
                </a:solidFill>
                <a:latin typeface="Calibri"/>
                <a:ea typeface="DejaVu Sans"/>
              </a:rPr>
              <a:t>District 5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685800" y="35460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Over 60 Projects To Select To Meet Your GOals</a:t>
            </a:r>
            <a:endParaRPr b="0" lang="en-US" sz="3600" spc="-1" strike="noStrike">
              <a:latin typeface="Arial"/>
            </a:endParaRPr>
          </a:p>
        </p:txBody>
      </p:sp>
      <p:graphicFrame>
        <p:nvGraphicFramePr>
          <p:cNvPr id="262" name="Table 2"/>
          <p:cNvGraphicFramePr/>
          <p:nvPr/>
        </p:nvGraphicFramePr>
        <p:xfrm>
          <a:off x="685800" y="2141640"/>
          <a:ext cx="10130760" cy="3620880"/>
        </p:xfrm>
        <a:graphic>
          <a:graphicData uri="http://schemas.openxmlformats.org/drawingml/2006/table">
            <a:tbl>
              <a:tblPr/>
              <a:tblGrid>
                <a:gridCol w="3376800"/>
                <a:gridCol w="3376800"/>
                <a:gridCol w="3377520"/>
              </a:tblGrid>
              <a:tr h="3621240">
                <a:tc>
                  <a:txBody>
                    <a:bodyPr>
                      <a:noAutofit/>
                    </a:bodyPr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Connect with Your Audience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Effective Body Language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Develop a Communication Plan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Persuasive Speaking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Present a Proposal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Reaching Consensus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Successful Collaboration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Conflict Resolution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Make Connections Through Networking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n-U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n-U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Connect with Storytelling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Creating Effective Visual Aids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Deliver Social Speeches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Inspire Your Audience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Understand Vocal Variety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Managing a Difficult Audience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Communicate Change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Improvement Through Positive Coaching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Leading in Difficult Situations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Manage Projects Successfully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Public Relations Strategies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Write a compelling Blog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Mentoring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Develop Your Vision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Manage Successful Events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Lead Your Volunteer Organization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Prepare to Speak Professionally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Ethical Leadership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Moderate a Panel Discussion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451800" y="18432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Evaluations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64" name="Picture 2" descr="6-2.png"/>
          <p:cNvPicPr/>
          <p:nvPr/>
        </p:nvPicPr>
        <p:blipFill>
          <a:blip r:embed="rId1"/>
          <a:stretch/>
        </p:blipFill>
        <p:spPr>
          <a:xfrm>
            <a:off x="2990160" y="1337760"/>
            <a:ext cx="6075000" cy="5184000"/>
          </a:xfrm>
          <a:prstGeom prst="rect">
            <a:avLst/>
          </a:prstGeom>
          <a:ln w="6480">
            <a:solidFill>
              <a:schemeClr val="accent1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1" descr=""/>
          <p:cNvPicPr/>
          <p:nvPr/>
        </p:nvPicPr>
        <p:blipFill>
          <a:blip r:embed="rId1"/>
          <a:stretch/>
        </p:blipFill>
        <p:spPr>
          <a:xfrm>
            <a:off x="3396240" y="168840"/>
            <a:ext cx="4945320" cy="6400080"/>
          </a:xfrm>
          <a:prstGeom prst="rect">
            <a:avLst/>
          </a:prstGeom>
          <a:ln w="12600">
            <a:solidFill>
              <a:schemeClr val="tx1"/>
            </a:solidFill>
            <a:round/>
          </a:ln>
        </p:spPr>
      </p:pic>
      <p:pic>
        <p:nvPicPr>
          <p:cNvPr id="266" name="Picture 2" descr=""/>
          <p:cNvPicPr/>
          <p:nvPr/>
        </p:nvPicPr>
        <p:blipFill>
          <a:blip r:embed="rId2"/>
          <a:stretch/>
        </p:blipFill>
        <p:spPr>
          <a:xfrm>
            <a:off x="2074320" y="2519640"/>
            <a:ext cx="7588800" cy="922680"/>
          </a:xfrm>
          <a:prstGeom prst="rect">
            <a:avLst/>
          </a:prstGeom>
          <a:ln w="28440">
            <a:solidFill>
              <a:schemeClr val="tx1"/>
            </a:solidFill>
            <a:round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withEffect" fill="hold" presetClass="entr" presetID="10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685800" y="3528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Pathways Mentor Program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68" name="Picture 2" descr="pathways-mentor-program-completed_3x.png"/>
          <p:cNvPicPr/>
          <p:nvPr/>
        </p:nvPicPr>
        <p:blipFill>
          <a:blip r:embed="rId1"/>
          <a:stretch/>
        </p:blipFill>
        <p:spPr>
          <a:xfrm>
            <a:off x="7862400" y="1468080"/>
            <a:ext cx="1980360" cy="1980360"/>
          </a:xfrm>
          <a:prstGeom prst="rect">
            <a:avLst/>
          </a:prstGeom>
          <a:ln>
            <a:noFill/>
          </a:ln>
        </p:spPr>
      </p:pic>
      <p:pic>
        <p:nvPicPr>
          <p:cNvPr id="269" name="Picture 3" descr="L4-Mentoring.png"/>
          <p:cNvPicPr/>
          <p:nvPr/>
        </p:nvPicPr>
        <p:blipFill>
          <a:blip r:embed="rId2"/>
          <a:stretch/>
        </p:blipFill>
        <p:spPr>
          <a:xfrm>
            <a:off x="5767920" y="1383480"/>
            <a:ext cx="1608120" cy="2079360"/>
          </a:xfrm>
          <a:prstGeom prst="rect">
            <a:avLst/>
          </a:prstGeom>
          <a:ln w="6480">
            <a:solidFill>
              <a:schemeClr val="accent1"/>
            </a:solidFill>
            <a:round/>
          </a:ln>
        </p:spPr>
      </p:pic>
      <p:pic>
        <p:nvPicPr>
          <p:cNvPr id="270" name="Picture 4" descr="L2-Intro to Toastmasters Mentoring.png"/>
          <p:cNvPicPr/>
          <p:nvPr/>
        </p:nvPicPr>
        <p:blipFill>
          <a:blip r:embed="rId3"/>
          <a:stretch/>
        </p:blipFill>
        <p:spPr>
          <a:xfrm>
            <a:off x="3862800" y="1401480"/>
            <a:ext cx="1608120" cy="2079360"/>
          </a:xfrm>
          <a:prstGeom prst="rect">
            <a:avLst/>
          </a:prstGeom>
          <a:ln w="6480">
            <a:solidFill>
              <a:schemeClr val="accent1"/>
            </a:solidFill>
            <a:round/>
          </a:ln>
        </p:spPr>
      </p:pic>
      <p:pic>
        <p:nvPicPr>
          <p:cNvPr id="271" name="Picture 5" descr="L3-Prepare to Mentor.png"/>
          <p:cNvPicPr/>
          <p:nvPr/>
        </p:nvPicPr>
        <p:blipFill>
          <a:blip r:embed="rId4"/>
          <a:stretch/>
        </p:blipFill>
        <p:spPr>
          <a:xfrm>
            <a:off x="1949400" y="3787200"/>
            <a:ext cx="1608120" cy="2079360"/>
          </a:xfrm>
          <a:prstGeom prst="rect">
            <a:avLst/>
          </a:prstGeom>
          <a:ln w="6480">
            <a:solidFill>
              <a:schemeClr val="accent1"/>
            </a:solidFill>
            <a:round/>
          </a:ln>
        </p:spPr>
      </p:pic>
      <p:pic>
        <p:nvPicPr>
          <p:cNvPr id="272" name="Picture 6" descr="L5-Adv Mentoring.png"/>
          <p:cNvPicPr/>
          <p:nvPr/>
        </p:nvPicPr>
        <p:blipFill>
          <a:blip r:embed="rId5"/>
          <a:stretch/>
        </p:blipFill>
        <p:spPr>
          <a:xfrm>
            <a:off x="3854160" y="3786480"/>
            <a:ext cx="1608120" cy="2079360"/>
          </a:xfrm>
          <a:prstGeom prst="rect">
            <a:avLst/>
          </a:prstGeom>
          <a:ln w="6480">
            <a:solidFill>
              <a:schemeClr val="accent1"/>
            </a:solidFill>
            <a:round/>
          </a:ln>
        </p:spPr>
      </p:pic>
      <p:pic>
        <p:nvPicPr>
          <p:cNvPr id="273" name="Picture 7" descr="Pathways Mentor Prog.png"/>
          <p:cNvPicPr/>
          <p:nvPr/>
        </p:nvPicPr>
        <p:blipFill>
          <a:blip r:embed="rId6"/>
          <a:stretch/>
        </p:blipFill>
        <p:spPr>
          <a:xfrm>
            <a:off x="1957680" y="1401480"/>
            <a:ext cx="1608120" cy="2079360"/>
          </a:xfrm>
          <a:prstGeom prst="rect">
            <a:avLst/>
          </a:prstGeom>
          <a:ln w="6480">
            <a:solidFill>
              <a:schemeClr val="accent1"/>
            </a:solidFill>
            <a:round/>
          </a:ln>
        </p:spPr>
      </p:pic>
      <p:pic>
        <p:nvPicPr>
          <p:cNvPr id="274" name="Picture 8" descr="mentor image WESTIN.png"/>
          <p:cNvPicPr/>
          <p:nvPr/>
        </p:nvPicPr>
        <p:blipFill>
          <a:blip r:embed="rId7"/>
          <a:stretch/>
        </p:blipFill>
        <p:spPr>
          <a:xfrm>
            <a:off x="5903280" y="3647160"/>
            <a:ext cx="3961800" cy="2862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" dur="indefinite" restart="never" nodeType="tmRoot">
          <p:childTnLst>
            <p:seq>
              <p:cTn id="17" dur="indefinite" nodeType="mainSeq"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afterEffect" fill="hold" presetClass="entr" presetID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nodeType="after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nodeType="after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nodeType="after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nodeType="after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nodeType="after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9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1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685800" y="3308760"/>
            <a:ext cx="10130760" cy="146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en-US" sz="40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Log in, Take Assessment, Select Your Path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76" name="CustomShape 2"/>
          <p:cNvSpPr/>
          <p:nvPr/>
        </p:nvSpPr>
        <p:spPr>
          <a:xfrm>
            <a:off x="685800" y="4777560"/>
            <a:ext cx="10130760" cy="85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685800" y="33300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Log in To Toastmasters.org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78" name="Picture 2" descr=""/>
          <p:cNvPicPr/>
          <p:nvPr/>
        </p:nvPicPr>
        <p:blipFill>
          <a:blip r:embed="rId1"/>
          <a:srcRect l="0" t="0" r="0" b="7213"/>
          <a:stretch/>
        </p:blipFill>
        <p:spPr>
          <a:xfrm>
            <a:off x="1497600" y="1698480"/>
            <a:ext cx="8507520" cy="4786920"/>
          </a:xfrm>
          <a:prstGeom prst="rect">
            <a:avLst/>
          </a:prstGeom>
          <a:ln>
            <a:noFill/>
          </a:ln>
        </p:spPr>
      </p:pic>
      <p:sp>
        <p:nvSpPr>
          <p:cNvPr id="279" name="CustomShape 2"/>
          <p:cNvSpPr/>
          <p:nvPr/>
        </p:nvSpPr>
        <p:spPr>
          <a:xfrm>
            <a:off x="6146280" y="1674360"/>
            <a:ext cx="532800" cy="282960"/>
          </a:xfrm>
          <a:prstGeom prst="ellipse">
            <a:avLst/>
          </a:prstGeom>
          <a:noFill/>
          <a:ln cap="rnd" w="381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0" name="Line 3"/>
          <p:cNvSpPr/>
          <p:nvPr/>
        </p:nvSpPr>
        <p:spPr>
          <a:xfrm flipH="1">
            <a:off x="6501600" y="1348200"/>
            <a:ext cx="533520" cy="325800"/>
          </a:xfrm>
          <a:prstGeom prst="line">
            <a:avLst/>
          </a:prstGeom>
          <a:ln cap="rnd" w="38160">
            <a:solidFill>
              <a:srgbClr val="ff0000"/>
            </a:solidFill>
            <a:round/>
            <a:tailEnd len="med" type="stealth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685800" y="60948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Select “Pathways”, then “Choose A Path”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82" name="Picture 2" descr=""/>
          <p:cNvPicPr/>
          <p:nvPr/>
        </p:nvPicPr>
        <p:blipFill>
          <a:blip r:embed="rId1"/>
          <a:stretch/>
        </p:blipFill>
        <p:spPr>
          <a:xfrm>
            <a:off x="2212920" y="2573640"/>
            <a:ext cx="9295920" cy="2741760"/>
          </a:xfrm>
          <a:prstGeom prst="rect">
            <a:avLst/>
          </a:prstGeom>
          <a:ln>
            <a:noFill/>
          </a:ln>
        </p:spPr>
      </p:pic>
      <p:sp>
        <p:nvSpPr>
          <p:cNvPr id="283" name="CustomShape 2"/>
          <p:cNvSpPr/>
          <p:nvPr/>
        </p:nvSpPr>
        <p:spPr>
          <a:xfrm>
            <a:off x="3903840" y="3353040"/>
            <a:ext cx="1421640" cy="321120"/>
          </a:xfrm>
          <a:prstGeom prst="ellipse">
            <a:avLst/>
          </a:prstGeom>
          <a:noFill/>
          <a:ln cap="rnd" w="381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4" name="Line 3"/>
          <p:cNvSpPr/>
          <p:nvPr/>
        </p:nvSpPr>
        <p:spPr>
          <a:xfrm flipH="1" flipV="1">
            <a:off x="6112800" y="4219200"/>
            <a:ext cx="533520" cy="395640"/>
          </a:xfrm>
          <a:prstGeom prst="line">
            <a:avLst/>
          </a:prstGeom>
          <a:ln cap="rnd" w="38160">
            <a:solidFill>
              <a:srgbClr val="ff0000"/>
            </a:solidFill>
            <a:round/>
            <a:tailEnd len="med" type="stealth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5" name="CustomShape 4"/>
          <p:cNvSpPr/>
          <p:nvPr/>
        </p:nvSpPr>
        <p:spPr>
          <a:xfrm>
            <a:off x="4833720" y="3962520"/>
            <a:ext cx="1421640" cy="321120"/>
          </a:xfrm>
          <a:prstGeom prst="ellipse">
            <a:avLst/>
          </a:prstGeom>
          <a:noFill/>
          <a:ln cap="rnd" w="381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6" name="Line 5"/>
          <p:cNvSpPr/>
          <p:nvPr/>
        </p:nvSpPr>
        <p:spPr>
          <a:xfrm flipH="1">
            <a:off x="5249520" y="2835360"/>
            <a:ext cx="396000" cy="533520"/>
          </a:xfrm>
          <a:prstGeom prst="line">
            <a:avLst/>
          </a:prstGeom>
          <a:ln cap="rnd" w="38160">
            <a:solidFill>
              <a:srgbClr val="ff0000"/>
            </a:solidFill>
            <a:round/>
            <a:tailEnd len="med" type="stealth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1" descr=""/>
          <p:cNvPicPr/>
          <p:nvPr/>
        </p:nvPicPr>
        <p:blipFill>
          <a:blip r:embed="rId1"/>
          <a:stretch/>
        </p:blipFill>
        <p:spPr>
          <a:xfrm>
            <a:off x="3625560" y="1404360"/>
            <a:ext cx="4940280" cy="4830480"/>
          </a:xfrm>
          <a:prstGeom prst="rect">
            <a:avLst/>
          </a:prstGeom>
          <a:ln>
            <a:noFill/>
          </a:ln>
        </p:spPr>
      </p:pic>
      <p:sp>
        <p:nvSpPr>
          <p:cNvPr id="288" name="CustomShape 1"/>
          <p:cNvSpPr/>
          <p:nvPr/>
        </p:nvSpPr>
        <p:spPr>
          <a:xfrm>
            <a:off x="1017360" y="14184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Choose Base Camp* (Online) or Print option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89" name="CustomShape 2"/>
          <p:cNvSpPr/>
          <p:nvPr/>
        </p:nvSpPr>
        <p:spPr>
          <a:xfrm>
            <a:off x="3519000" y="5758920"/>
            <a:ext cx="2080440" cy="497520"/>
          </a:xfrm>
          <a:prstGeom prst="ellipse">
            <a:avLst/>
          </a:prstGeom>
          <a:noFill/>
          <a:ln cap="rnd" w="381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0" name="CustomShape 3"/>
          <p:cNvSpPr/>
          <p:nvPr/>
        </p:nvSpPr>
        <p:spPr>
          <a:xfrm>
            <a:off x="2278440" y="6306840"/>
            <a:ext cx="76604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* Base Camp is the Online Gateway to Pathways.  Analogy is “An Online Campus”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685800" y="60948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Start Your Pathways Assessment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92" name="Picture 1" descr=""/>
          <p:cNvPicPr/>
          <p:nvPr/>
        </p:nvPicPr>
        <p:blipFill>
          <a:blip r:embed="rId1"/>
          <a:stretch/>
        </p:blipFill>
        <p:spPr>
          <a:xfrm>
            <a:off x="1900800" y="1676520"/>
            <a:ext cx="7426080" cy="4571640"/>
          </a:xfrm>
          <a:prstGeom prst="rect">
            <a:avLst/>
          </a:prstGeom>
          <a:ln>
            <a:noFill/>
          </a:ln>
        </p:spPr>
      </p:pic>
      <p:sp>
        <p:nvSpPr>
          <p:cNvPr id="293" name="CustomShape 2"/>
          <p:cNvSpPr/>
          <p:nvPr/>
        </p:nvSpPr>
        <p:spPr>
          <a:xfrm>
            <a:off x="5885280" y="4593960"/>
            <a:ext cx="2939400" cy="661320"/>
          </a:xfrm>
          <a:prstGeom prst="ellipse">
            <a:avLst/>
          </a:prstGeom>
          <a:noFill/>
          <a:ln cap="rnd" w="381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94" name="Picture 3" descr=""/>
          <p:cNvPicPr/>
          <p:nvPr/>
        </p:nvPicPr>
        <p:blipFill>
          <a:blip r:embed="rId2"/>
          <a:stretch/>
        </p:blipFill>
        <p:spPr>
          <a:xfrm>
            <a:off x="1727280" y="5481000"/>
            <a:ext cx="2980800" cy="694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707040" y="33300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Answer A Series of Questions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96" name="Picture 3" descr=""/>
          <p:cNvPicPr/>
          <p:nvPr/>
        </p:nvPicPr>
        <p:blipFill>
          <a:blip r:embed="rId1"/>
          <a:srcRect l="0" t="0" r="1304" b="0"/>
          <a:stretch/>
        </p:blipFill>
        <p:spPr>
          <a:xfrm>
            <a:off x="7107840" y="1326600"/>
            <a:ext cx="4665240" cy="4825800"/>
          </a:xfrm>
          <a:prstGeom prst="rect">
            <a:avLst/>
          </a:prstGeom>
          <a:ln>
            <a:noFill/>
          </a:ln>
        </p:spPr>
      </p:pic>
      <p:pic>
        <p:nvPicPr>
          <p:cNvPr id="297" name="Picture 1" descr=""/>
          <p:cNvPicPr/>
          <p:nvPr/>
        </p:nvPicPr>
        <p:blipFill>
          <a:blip r:embed="rId2"/>
          <a:stretch/>
        </p:blipFill>
        <p:spPr>
          <a:xfrm>
            <a:off x="1082160" y="1580760"/>
            <a:ext cx="5850000" cy="4571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685800" y="60948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Content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36" name="CustomShape 2"/>
          <p:cNvSpPr/>
          <p:nvPr/>
        </p:nvSpPr>
        <p:spPr>
          <a:xfrm>
            <a:off x="685800" y="2142000"/>
            <a:ext cx="10130760" cy="364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Overview of Pathways Learning Experience</a:t>
            </a:r>
            <a:endParaRPr b="0" lang="en-US" sz="2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How to Select Your Path</a:t>
            </a:r>
            <a:endParaRPr b="0" lang="en-US" sz="2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How to Start Your First Project</a:t>
            </a:r>
            <a:endParaRPr b="0" lang="en-US" sz="2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How to Complete a Project</a:t>
            </a:r>
            <a:endParaRPr b="0" lang="en-US" sz="2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How to Complete a Level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01"/>
              </a:spcAft>
            </a:pP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2" descr=""/>
          <p:cNvPicPr/>
          <p:nvPr/>
        </p:nvPicPr>
        <p:blipFill>
          <a:blip r:embed="rId1"/>
          <a:srcRect l="19337" t="0" r="14395" b="0"/>
          <a:stretch/>
        </p:blipFill>
        <p:spPr>
          <a:xfrm>
            <a:off x="2673360" y="1609560"/>
            <a:ext cx="5959440" cy="4776480"/>
          </a:xfrm>
          <a:prstGeom prst="rect">
            <a:avLst/>
          </a:prstGeom>
          <a:ln>
            <a:noFill/>
          </a:ln>
        </p:spPr>
      </p:pic>
      <p:sp>
        <p:nvSpPr>
          <p:cNvPr id="299" name="CustomShape 1"/>
          <p:cNvSpPr/>
          <p:nvPr/>
        </p:nvSpPr>
        <p:spPr>
          <a:xfrm>
            <a:off x="685800" y="269280"/>
            <a:ext cx="1069020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Select a Recommended Path or view Additional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00" name="CustomShape 2"/>
          <p:cNvSpPr/>
          <p:nvPr/>
        </p:nvSpPr>
        <p:spPr>
          <a:xfrm>
            <a:off x="2824560" y="2779200"/>
            <a:ext cx="1937880" cy="3110760"/>
          </a:xfrm>
          <a:prstGeom prst="roundRect">
            <a:avLst>
              <a:gd name="adj" fmla="val 16667"/>
            </a:avLst>
          </a:prstGeom>
          <a:noFill/>
          <a:ln cap="rnd" w="381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C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2824560" y="5890320"/>
            <a:ext cx="5808240" cy="700920"/>
          </a:xfrm>
          <a:prstGeom prst="roundRect">
            <a:avLst>
              <a:gd name="adj" fmla="val 16667"/>
            </a:avLst>
          </a:prstGeom>
          <a:noFill/>
          <a:ln cap="rnd" w="381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C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685800" y="24696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For a Closer Look at the Paths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303" name="Picture 2" descr=""/>
          <p:cNvPicPr/>
          <p:nvPr/>
        </p:nvPicPr>
        <p:blipFill>
          <a:blip r:embed="rId1"/>
          <a:stretch/>
        </p:blipFill>
        <p:spPr>
          <a:xfrm>
            <a:off x="4228920" y="3271320"/>
            <a:ext cx="4803480" cy="3333600"/>
          </a:xfrm>
          <a:prstGeom prst="rect">
            <a:avLst/>
          </a:prstGeom>
          <a:ln>
            <a:noFill/>
          </a:ln>
        </p:spPr>
      </p:pic>
      <p:pic>
        <p:nvPicPr>
          <p:cNvPr id="304" name="Picture 3" descr=""/>
          <p:cNvPicPr/>
          <p:nvPr/>
        </p:nvPicPr>
        <p:blipFill>
          <a:blip r:embed="rId2"/>
          <a:stretch/>
        </p:blipFill>
        <p:spPr>
          <a:xfrm>
            <a:off x="4228920" y="1466640"/>
            <a:ext cx="6382440" cy="1485360"/>
          </a:xfrm>
          <a:prstGeom prst="rect">
            <a:avLst/>
          </a:prstGeom>
          <a:ln>
            <a:noFill/>
          </a:ln>
        </p:spPr>
      </p:pic>
      <p:sp>
        <p:nvSpPr>
          <p:cNvPr id="305" name="CustomShape 2"/>
          <p:cNvSpPr/>
          <p:nvPr/>
        </p:nvSpPr>
        <p:spPr>
          <a:xfrm>
            <a:off x="786600" y="1688040"/>
            <a:ext cx="2400840" cy="364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Select Pathways from Toastmasters home page</a:t>
            </a:r>
            <a:endParaRPr b="0" lang="en-US" sz="18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Select “Learn More”</a:t>
            </a:r>
            <a:br/>
            <a:br/>
            <a:br/>
            <a:br/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Scroll Down to “Paths &amp; Projects”</a:t>
            </a:r>
            <a:endParaRPr b="0" lang="en-US" sz="18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Select a Path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06" name="CustomShape 3"/>
          <p:cNvSpPr/>
          <p:nvPr/>
        </p:nvSpPr>
        <p:spPr>
          <a:xfrm>
            <a:off x="5594400" y="1987560"/>
            <a:ext cx="711000" cy="266040"/>
          </a:xfrm>
          <a:prstGeom prst="ellipse">
            <a:avLst/>
          </a:prstGeom>
          <a:noFill/>
          <a:ln cap="rnd" w="381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7" name="Line 4"/>
          <p:cNvSpPr/>
          <p:nvPr/>
        </p:nvSpPr>
        <p:spPr>
          <a:xfrm flipV="1">
            <a:off x="4751640" y="2505960"/>
            <a:ext cx="486720" cy="229320"/>
          </a:xfrm>
          <a:prstGeom prst="line">
            <a:avLst/>
          </a:prstGeom>
          <a:ln cap="rnd" w="38160">
            <a:solidFill>
              <a:srgbClr val="ff0000"/>
            </a:solidFill>
            <a:round/>
            <a:tailEnd len="med" type="stealth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8" name="CustomShape 5"/>
          <p:cNvSpPr/>
          <p:nvPr/>
        </p:nvSpPr>
        <p:spPr>
          <a:xfrm>
            <a:off x="5238360" y="2353680"/>
            <a:ext cx="711000" cy="266040"/>
          </a:xfrm>
          <a:prstGeom prst="ellipse">
            <a:avLst/>
          </a:prstGeom>
          <a:noFill/>
          <a:ln cap="rnd" w="381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9" name="CustomShape 6"/>
          <p:cNvSpPr/>
          <p:nvPr/>
        </p:nvSpPr>
        <p:spPr>
          <a:xfrm>
            <a:off x="7664760" y="4824360"/>
            <a:ext cx="1210680" cy="953640"/>
          </a:xfrm>
          <a:prstGeom prst="roundRect">
            <a:avLst>
              <a:gd name="adj" fmla="val 16667"/>
            </a:avLst>
          </a:prstGeom>
          <a:noFill/>
          <a:ln cap="rnd" w="381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C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/>
          <p:nvPr/>
        </p:nvSpPr>
        <p:spPr>
          <a:xfrm>
            <a:off x="512280" y="26280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See A Path, All 5 Levels, Projects Per Level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311" name="Picture 2" descr=""/>
          <p:cNvPicPr/>
          <p:nvPr/>
        </p:nvPicPr>
        <p:blipFill>
          <a:blip r:embed="rId1"/>
          <a:stretch/>
        </p:blipFill>
        <p:spPr>
          <a:xfrm>
            <a:off x="1820160" y="1466280"/>
            <a:ext cx="8103240" cy="5091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685800" y="3308760"/>
            <a:ext cx="10130760" cy="146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en-US" sz="40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Get Started With First Project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13" name="CustomShape 2"/>
          <p:cNvSpPr/>
          <p:nvPr/>
        </p:nvSpPr>
        <p:spPr>
          <a:xfrm>
            <a:off x="685800" y="4777560"/>
            <a:ext cx="10130760" cy="85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685800" y="22680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Log In 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15" name="CustomShape 2"/>
          <p:cNvSpPr/>
          <p:nvPr/>
        </p:nvSpPr>
        <p:spPr>
          <a:xfrm>
            <a:off x="668880" y="2062800"/>
            <a:ext cx="2400840" cy="364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Log –In  to Toastmasters.org</a:t>
            </a:r>
            <a:br/>
            <a:br/>
            <a:br/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Select ‘Pathways’; ‘Go To Base Camp’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16" name="Picture 3" descr=""/>
          <p:cNvPicPr/>
          <p:nvPr/>
        </p:nvPicPr>
        <p:blipFill>
          <a:blip r:embed="rId1"/>
          <a:srcRect l="3830" t="0" r="4608" b="0"/>
          <a:stretch/>
        </p:blipFill>
        <p:spPr>
          <a:xfrm>
            <a:off x="3063960" y="1596240"/>
            <a:ext cx="8546040" cy="1360080"/>
          </a:xfrm>
          <a:prstGeom prst="rect">
            <a:avLst/>
          </a:prstGeom>
          <a:ln>
            <a:noFill/>
          </a:ln>
        </p:spPr>
      </p:pic>
      <p:pic>
        <p:nvPicPr>
          <p:cNvPr id="317" name="Picture 4" descr=""/>
          <p:cNvPicPr/>
          <p:nvPr/>
        </p:nvPicPr>
        <p:blipFill>
          <a:blip r:embed="rId2"/>
          <a:stretch/>
        </p:blipFill>
        <p:spPr>
          <a:xfrm>
            <a:off x="3070080" y="3417840"/>
            <a:ext cx="8546040" cy="1853280"/>
          </a:xfrm>
          <a:prstGeom prst="rect">
            <a:avLst/>
          </a:prstGeom>
          <a:ln>
            <a:noFill/>
          </a:ln>
        </p:spPr>
      </p:pic>
      <p:sp>
        <p:nvSpPr>
          <p:cNvPr id="318" name="CustomShape 3"/>
          <p:cNvSpPr/>
          <p:nvPr/>
        </p:nvSpPr>
        <p:spPr>
          <a:xfrm>
            <a:off x="7717680" y="1556280"/>
            <a:ext cx="865080" cy="282960"/>
          </a:xfrm>
          <a:prstGeom prst="ellipse">
            <a:avLst/>
          </a:prstGeom>
          <a:noFill/>
          <a:ln cap="rnd" w="381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9" name="Line 4"/>
          <p:cNvSpPr/>
          <p:nvPr/>
        </p:nvSpPr>
        <p:spPr>
          <a:xfrm flipH="1">
            <a:off x="8448840" y="1209600"/>
            <a:ext cx="533160" cy="326160"/>
          </a:xfrm>
          <a:prstGeom prst="line">
            <a:avLst/>
          </a:prstGeom>
          <a:ln cap="rnd" w="38160">
            <a:solidFill>
              <a:srgbClr val="ff0000"/>
            </a:solidFill>
            <a:round/>
            <a:tailEnd len="med" type="stealth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0" name="CustomShape 5"/>
          <p:cNvSpPr/>
          <p:nvPr/>
        </p:nvSpPr>
        <p:spPr>
          <a:xfrm>
            <a:off x="6632280" y="4838400"/>
            <a:ext cx="1421640" cy="321120"/>
          </a:xfrm>
          <a:prstGeom prst="ellipse">
            <a:avLst/>
          </a:prstGeom>
          <a:noFill/>
          <a:ln cap="rnd" w="381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1" name="Line 6"/>
          <p:cNvSpPr/>
          <p:nvPr/>
        </p:nvSpPr>
        <p:spPr>
          <a:xfrm flipH="1" flipV="1">
            <a:off x="7616520" y="5128560"/>
            <a:ext cx="533520" cy="396000"/>
          </a:xfrm>
          <a:prstGeom prst="line">
            <a:avLst/>
          </a:prstGeom>
          <a:ln cap="rnd" w="38160">
            <a:solidFill>
              <a:srgbClr val="ff0000"/>
            </a:solidFill>
            <a:round/>
            <a:tailEnd len="med" type="stealth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685800" y="16308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Base Camp: HOME PAGE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10389960" y="5296320"/>
            <a:ext cx="1595160" cy="1270080"/>
          </a:xfrm>
          <a:prstGeom prst="rect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24" name="Picture 4" descr=""/>
          <p:cNvPicPr/>
          <p:nvPr/>
        </p:nvPicPr>
        <p:blipFill>
          <a:blip r:embed="rId1"/>
          <a:stretch/>
        </p:blipFill>
        <p:spPr>
          <a:xfrm>
            <a:off x="1940760" y="1471320"/>
            <a:ext cx="8302680" cy="4571640"/>
          </a:xfrm>
          <a:prstGeom prst="rect">
            <a:avLst/>
          </a:prstGeom>
          <a:ln>
            <a:noFill/>
          </a:ln>
        </p:spPr>
      </p:pic>
      <p:pic>
        <p:nvPicPr>
          <p:cNvPr id="325" name="Picture 5" descr=""/>
          <p:cNvPicPr/>
          <p:nvPr/>
        </p:nvPicPr>
        <p:blipFill>
          <a:blip r:embed="rId2"/>
          <a:stretch/>
        </p:blipFill>
        <p:spPr>
          <a:xfrm rot="15682200">
            <a:off x="1480320" y="2394000"/>
            <a:ext cx="627480" cy="645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685800" y="16308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Base CamP: Paths &amp; Learning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327" name="Picture 2" descr=""/>
          <p:cNvPicPr/>
          <p:nvPr/>
        </p:nvPicPr>
        <p:blipFill>
          <a:blip r:embed="rId1"/>
          <a:srcRect l="0" t="0" r="0" b="15185"/>
          <a:stretch/>
        </p:blipFill>
        <p:spPr>
          <a:xfrm>
            <a:off x="2248200" y="1614600"/>
            <a:ext cx="7707600" cy="3101760"/>
          </a:xfrm>
          <a:prstGeom prst="rect">
            <a:avLst/>
          </a:prstGeom>
          <a:ln>
            <a:noFill/>
          </a:ln>
        </p:spPr>
      </p:pic>
      <p:pic>
        <p:nvPicPr>
          <p:cNvPr id="328" name="Picture 3" descr=""/>
          <p:cNvPicPr/>
          <p:nvPr/>
        </p:nvPicPr>
        <p:blipFill>
          <a:blip r:embed="rId2"/>
          <a:stretch/>
        </p:blipFill>
        <p:spPr>
          <a:xfrm>
            <a:off x="9444600" y="2897280"/>
            <a:ext cx="627480" cy="645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728280" y="43956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BASE CAMP: activate level 1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330" name="Picture 2" descr=""/>
          <p:cNvPicPr/>
          <p:nvPr/>
        </p:nvPicPr>
        <p:blipFill>
          <a:blip r:embed="rId1"/>
          <a:stretch/>
        </p:blipFill>
        <p:spPr>
          <a:xfrm>
            <a:off x="3333600" y="1727640"/>
            <a:ext cx="7525440" cy="4427640"/>
          </a:xfrm>
          <a:prstGeom prst="rect">
            <a:avLst/>
          </a:prstGeom>
          <a:ln>
            <a:noFill/>
          </a:ln>
        </p:spPr>
      </p:pic>
      <p:sp>
        <p:nvSpPr>
          <p:cNvPr id="331" name="CustomShape 2"/>
          <p:cNvSpPr/>
          <p:nvPr/>
        </p:nvSpPr>
        <p:spPr>
          <a:xfrm>
            <a:off x="376920" y="3220200"/>
            <a:ext cx="3307680" cy="11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Select “Activate”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Select “Launch”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32" name="CustomShape 3"/>
          <p:cNvSpPr/>
          <p:nvPr/>
        </p:nvSpPr>
        <p:spPr>
          <a:xfrm>
            <a:off x="8487000" y="2951280"/>
            <a:ext cx="2425680" cy="465120"/>
          </a:xfrm>
          <a:prstGeom prst="ellipse">
            <a:avLst/>
          </a:prstGeom>
          <a:noFill/>
          <a:ln cap="rnd" w="381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685800" y="18432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BASE CAMP: launch ice breaker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334" name="Picture 1" descr=""/>
          <p:cNvPicPr/>
          <p:nvPr/>
        </p:nvPicPr>
        <p:blipFill>
          <a:blip r:embed="rId1"/>
          <a:stretch/>
        </p:blipFill>
        <p:spPr>
          <a:xfrm>
            <a:off x="3344760" y="1629360"/>
            <a:ext cx="6975360" cy="4571640"/>
          </a:xfrm>
          <a:prstGeom prst="rect">
            <a:avLst/>
          </a:prstGeom>
          <a:ln>
            <a:noFill/>
          </a:ln>
        </p:spPr>
      </p:pic>
      <p:pic>
        <p:nvPicPr>
          <p:cNvPr id="335" name="Picture 2" descr=""/>
          <p:cNvPicPr/>
          <p:nvPr/>
        </p:nvPicPr>
        <p:blipFill>
          <a:blip r:embed="rId2"/>
          <a:stretch/>
        </p:blipFill>
        <p:spPr>
          <a:xfrm>
            <a:off x="8356320" y="2904480"/>
            <a:ext cx="1713960" cy="499680"/>
          </a:xfrm>
          <a:prstGeom prst="rect">
            <a:avLst/>
          </a:prstGeom>
          <a:ln>
            <a:noFill/>
          </a:ln>
        </p:spPr>
      </p:pic>
      <p:sp>
        <p:nvSpPr>
          <p:cNvPr id="336" name="CustomShape 2"/>
          <p:cNvSpPr/>
          <p:nvPr/>
        </p:nvSpPr>
        <p:spPr>
          <a:xfrm>
            <a:off x="376920" y="3220200"/>
            <a:ext cx="33076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Select “Launch”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685800" y="26928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BASE CAMP: Curriculum status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338" name="Picture 2" descr=""/>
          <p:cNvPicPr/>
          <p:nvPr/>
        </p:nvPicPr>
        <p:blipFill>
          <a:blip r:embed="rId1"/>
          <a:stretch/>
        </p:blipFill>
        <p:spPr>
          <a:xfrm>
            <a:off x="2084040" y="1788840"/>
            <a:ext cx="8266320" cy="4781520"/>
          </a:xfrm>
          <a:prstGeom prst="rect">
            <a:avLst/>
          </a:prstGeom>
          <a:ln>
            <a:noFill/>
          </a:ln>
        </p:spPr>
      </p:pic>
      <p:sp>
        <p:nvSpPr>
          <p:cNvPr id="339" name="CustomShape 2"/>
          <p:cNvSpPr/>
          <p:nvPr/>
        </p:nvSpPr>
        <p:spPr>
          <a:xfrm>
            <a:off x="2282760" y="2781720"/>
            <a:ext cx="1969200" cy="2534040"/>
          </a:xfrm>
          <a:prstGeom prst="roundRect">
            <a:avLst>
              <a:gd name="adj" fmla="val 16667"/>
            </a:avLst>
          </a:prstGeom>
          <a:noFill/>
          <a:ln cap="rnd" w="507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0" name="CustomShape 3"/>
          <p:cNvSpPr/>
          <p:nvPr/>
        </p:nvSpPr>
        <p:spPr>
          <a:xfrm>
            <a:off x="313920" y="3227040"/>
            <a:ext cx="128052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LEVELS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41" name="CustomShape 4"/>
          <p:cNvSpPr/>
          <p:nvPr/>
        </p:nvSpPr>
        <p:spPr>
          <a:xfrm>
            <a:off x="4366440" y="1853280"/>
            <a:ext cx="2139840" cy="437400"/>
          </a:xfrm>
          <a:prstGeom prst="roundRect">
            <a:avLst>
              <a:gd name="adj" fmla="val 16667"/>
            </a:avLst>
          </a:prstGeom>
          <a:noFill/>
          <a:ln cap="rnd" w="507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2" name="CustomShape 5"/>
          <p:cNvSpPr/>
          <p:nvPr/>
        </p:nvSpPr>
        <p:spPr>
          <a:xfrm>
            <a:off x="6894720" y="1212840"/>
            <a:ext cx="180180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MY PATH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43" name="CustomShape 6"/>
          <p:cNvSpPr/>
          <p:nvPr/>
        </p:nvSpPr>
        <p:spPr>
          <a:xfrm>
            <a:off x="1031400" y="3694680"/>
            <a:ext cx="1250640" cy="339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4" name="CustomShape 7"/>
          <p:cNvSpPr/>
          <p:nvPr/>
        </p:nvSpPr>
        <p:spPr>
          <a:xfrm>
            <a:off x="4388040" y="2955960"/>
            <a:ext cx="5869440" cy="2290680"/>
          </a:xfrm>
          <a:prstGeom prst="roundRect">
            <a:avLst>
              <a:gd name="adj" fmla="val 16667"/>
            </a:avLst>
          </a:prstGeom>
          <a:noFill/>
          <a:ln cap="rnd" w="507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5" name="CustomShape 8"/>
          <p:cNvSpPr/>
          <p:nvPr/>
        </p:nvSpPr>
        <p:spPr>
          <a:xfrm>
            <a:off x="10545480" y="2660040"/>
            <a:ext cx="1175760" cy="11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Projects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In 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Level 1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46" name="CustomShape 9"/>
          <p:cNvSpPr/>
          <p:nvPr/>
        </p:nvSpPr>
        <p:spPr>
          <a:xfrm flipH="1">
            <a:off x="10236240" y="3934440"/>
            <a:ext cx="597600" cy="316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7" name="CustomShape 10"/>
          <p:cNvSpPr/>
          <p:nvPr/>
        </p:nvSpPr>
        <p:spPr>
          <a:xfrm flipH="1">
            <a:off x="6582240" y="1726200"/>
            <a:ext cx="597600" cy="316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cap="rnd" w="381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685800" y="60948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What  is Pathways?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38" name="Picture 2" descr=""/>
          <p:cNvPicPr/>
          <p:nvPr/>
        </p:nvPicPr>
        <p:blipFill>
          <a:blip r:embed="rId1"/>
          <a:stretch/>
        </p:blipFill>
        <p:spPr>
          <a:xfrm>
            <a:off x="2839680" y="2066040"/>
            <a:ext cx="6647400" cy="3057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"/>
          <p:cNvSpPr/>
          <p:nvPr/>
        </p:nvSpPr>
        <p:spPr>
          <a:xfrm>
            <a:off x="685800" y="26928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BASE CAMP: evaluation &amp; feedback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349" name="Picture 1" descr=""/>
          <p:cNvPicPr/>
          <p:nvPr/>
        </p:nvPicPr>
        <p:blipFill>
          <a:blip r:embed="rId1"/>
          <a:stretch/>
        </p:blipFill>
        <p:spPr>
          <a:xfrm>
            <a:off x="2849040" y="1613880"/>
            <a:ext cx="6513840" cy="4571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494280" y="78120"/>
            <a:ext cx="1117548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TIP:  Maximize screen to Navigate Project (arrows)</a:t>
            </a:r>
            <a:endParaRPr b="0" lang="en-US" sz="3600" spc="-1" strike="noStrike">
              <a:latin typeface="Arial"/>
            </a:endParaRPr>
          </a:p>
        </p:txBody>
      </p:sp>
      <p:grpSp>
        <p:nvGrpSpPr>
          <p:cNvPr id="351" name="Group 2"/>
          <p:cNvGrpSpPr/>
          <p:nvPr/>
        </p:nvGrpSpPr>
        <p:grpSpPr>
          <a:xfrm>
            <a:off x="1802160" y="1262880"/>
            <a:ext cx="8213760" cy="5242680"/>
            <a:chOff x="1802160" y="1262880"/>
            <a:chExt cx="8213760" cy="5242680"/>
          </a:xfrm>
        </p:grpSpPr>
        <p:pic>
          <p:nvPicPr>
            <p:cNvPr id="352" name="Picture 3" descr=""/>
            <p:cNvPicPr/>
            <p:nvPr/>
          </p:nvPicPr>
          <p:blipFill>
            <a:blip r:embed="rId1"/>
            <a:stretch/>
          </p:blipFill>
          <p:spPr>
            <a:xfrm>
              <a:off x="1802160" y="1262880"/>
              <a:ext cx="8213760" cy="52426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53" name="CustomShape 3"/>
            <p:cNvSpPr/>
            <p:nvPr/>
          </p:nvSpPr>
          <p:spPr>
            <a:xfrm>
              <a:off x="9506160" y="3168360"/>
              <a:ext cx="509760" cy="1126440"/>
            </a:xfrm>
            <a:prstGeom prst="ellipse">
              <a:avLst/>
            </a:prstGeom>
            <a:noFill/>
            <a:ln cap="rnd" w="38160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54" name="CustomShape 4"/>
            <p:cNvSpPr/>
            <p:nvPr/>
          </p:nvSpPr>
          <p:spPr>
            <a:xfrm>
              <a:off x="2018160" y="3193200"/>
              <a:ext cx="509760" cy="1126440"/>
            </a:xfrm>
            <a:prstGeom prst="ellipse">
              <a:avLst/>
            </a:prstGeom>
            <a:noFill/>
            <a:ln cap="rnd" w="38160">
              <a:solidFill>
                <a:srgbClr val="ff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685800" y="60948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Work Through &amp; Complete Your Project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356" name="CustomShape 2"/>
          <p:cNvSpPr/>
          <p:nvPr/>
        </p:nvSpPr>
        <p:spPr>
          <a:xfrm>
            <a:off x="685800" y="2142000"/>
            <a:ext cx="10130760" cy="364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Navigate through the project and complete speeches, roles, and skill assessments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685800" y="3308760"/>
            <a:ext cx="10130760" cy="146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en-US" sz="40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Key Points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58" name="CustomShape 2"/>
          <p:cNvSpPr/>
          <p:nvPr/>
        </p:nvSpPr>
        <p:spPr>
          <a:xfrm>
            <a:off x="685800" y="4777560"/>
            <a:ext cx="10130760" cy="85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"/>
          <p:cNvSpPr/>
          <p:nvPr/>
        </p:nvSpPr>
        <p:spPr>
          <a:xfrm>
            <a:off x="685800" y="60948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Complete Your Project:  “Assess Your Skills” – After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360" name="Picture 2" descr=""/>
          <p:cNvPicPr/>
          <p:nvPr/>
        </p:nvPicPr>
        <p:blipFill>
          <a:blip r:embed="rId1"/>
          <a:stretch/>
        </p:blipFill>
        <p:spPr>
          <a:xfrm>
            <a:off x="701640" y="2344320"/>
            <a:ext cx="4967280" cy="3120840"/>
          </a:xfrm>
          <a:prstGeom prst="rect">
            <a:avLst/>
          </a:prstGeom>
          <a:ln>
            <a:noFill/>
          </a:ln>
        </p:spPr>
      </p:pic>
      <p:sp>
        <p:nvSpPr>
          <p:cNvPr id="361" name="CustomShape 2"/>
          <p:cNvSpPr/>
          <p:nvPr/>
        </p:nvSpPr>
        <p:spPr>
          <a:xfrm>
            <a:off x="1617120" y="5551200"/>
            <a:ext cx="313668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Answer questions at START of each Project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62" name="Picture 5" descr=""/>
          <p:cNvPicPr/>
          <p:nvPr/>
        </p:nvPicPr>
        <p:blipFill>
          <a:blip r:embed="rId2"/>
          <a:stretch/>
        </p:blipFill>
        <p:spPr>
          <a:xfrm>
            <a:off x="6338520" y="2309040"/>
            <a:ext cx="4978080" cy="3131280"/>
          </a:xfrm>
          <a:prstGeom prst="rect">
            <a:avLst/>
          </a:prstGeom>
          <a:ln>
            <a:noFill/>
          </a:ln>
        </p:spPr>
      </p:pic>
      <p:sp>
        <p:nvSpPr>
          <p:cNvPr id="363" name="CustomShape 3"/>
          <p:cNvSpPr/>
          <p:nvPr/>
        </p:nvSpPr>
        <p:spPr>
          <a:xfrm>
            <a:off x="7109640" y="5461200"/>
            <a:ext cx="3373200" cy="11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Answer questions at END of each Project </a:t>
            </a:r>
            <a:endParaRPr b="0" lang="en-US" sz="18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A </a:t>
            </a:r>
            <a:r>
              <a:rPr b="1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MUST DO</a:t>
            </a: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 to Complete a Project!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64" name="CustomShape 4"/>
          <p:cNvSpPr/>
          <p:nvPr/>
        </p:nvSpPr>
        <p:spPr>
          <a:xfrm>
            <a:off x="6148440" y="1718280"/>
            <a:ext cx="5406840" cy="5009400"/>
          </a:xfrm>
          <a:prstGeom prst="roundRect">
            <a:avLst>
              <a:gd name="adj" fmla="val 16667"/>
            </a:avLst>
          </a:prstGeom>
          <a:noFill/>
          <a:ln cap="rnd" w="507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685800" y="24696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Complete a level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366" name="Picture 2" descr=""/>
          <p:cNvPicPr/>
          <p:nvPr/>
        </p:nvPicPr>
        <p:blipFill>
          <a:blip r:embed="rId1"/>
          <a:stretch/>
        </p:blipFill>
        <p:spPr>
          <a:xfrm>
            <a:off x="3061440" y="1788840"/>
            <a:ext cx="8266320" cy="4781520"/>
          </a:xfrm>
          <a:prstGeom prst="rect">
            <a:avLst/>
          </a:prstGeom>
          <a:ln>
            <a:noFill/>
          </a:ln>
        </p:spPr>
      </p:pic>
      <p:sp>
        <p:nvSpPr>
          <p:cNvPr id="367" name="CustomShape 2"/>
          <p:cNvSpPr/>
          <p:nvPr/>
        </p:nvSpPr>
        <p:spPr>
          <a:xfrm>
            <a:off x="5365440" y="5155200"/>
            <a:ext cx="5869440" cy="769320"/>
          </a:xfrm>
          <a:prstGeom prst="roundRect">
            <a:avLst>
              <a:gd name="adj" fmla="val 16667"/>
            </a:avLst>
          </a:prstGeom>
          <a:noFill/>
          <a:ln cap="rnd" w="5076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8" name="CustomShape 3"/>
          <p:cNvSpPr/>
          <p:nvPr/>
        </p:nvSpPr>
        <p:spPr>
          <a:xfrm>
            <a:off x="376920" y="2400480"/>
            <a:ext cx="2684160" cy="3139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Select ”Mark Complete”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An email is sent to Base Camp Manager (BCM)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en-US" sz="20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BCM MUST approve before you can move to next level. 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685800" y="3308760"/>
            <a:ext cx="10130760" cy="146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en-US" sz="40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Questions?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70" name="CustomShape 2"/>
          <p:cNvSpPr/>
          <p:nvPr/>
        </p:nvSpPr>
        <p:spPr>
          <a:xfrm>
            <a:off x="685800" y="4777560"/>
            <a:ext cx="10130760" cy="85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685800" y="3308760"/>
            <a:ext cx="10130760" cy="146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en-US" sz="4000" spc="-1" strike="noStrike" u="sng">
                <a:solidFill>
                  <a:srgbClr val="c573d2"/>
                </a:solidFill>
                <a:uFillTx/>
                <a:latin typeface="Calibri"/>
                <a:ea typeface="DejaVu Sans"/>
                <a:hlinkClick r:id="rId1"/>
              </a:rPr>
              <a:t>https://www.toastmasters.org/</a:t>
            </a:r>
            <a:r>
              <a:rPr b="0" lang="en-US" sz="40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72" name="CustomShape 2"/>
          <p:cNvSpPr/>
          <p:nvPr/>
        </p:nvSpPr>
        <p:spPr>
          <a:xfrm>
            <a:off x="685800" y="4777560"/>
            <a:ext cx="10130760" cy="85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654120" y="29412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Pathways is Designed for:</a:t>
            </a:r>
            <a:endParaRPr b="0" lang="en-US" sz="3600" spc="-1" strike="noStrike">
              <a:latin typeface="Arial"/>
            </a:endParaRPr>
          </a:p>
        </p:txBody>
      </p:sp>
      <p:graphicFrame>
        <p:nvGraphicFramePr>
          <p:cNvPr id="240" name="Table 2"/>
          <p:cNvGraphicFramePr/>
          <p:nvPr/>
        </p:nvGraphicFramePr>
        <p:xfrm>
          <a:off x="1347840" y="1923840"/>
          <a:ext cx="10130760" cy="1112040"/>
        </p:xfrm>
        <a:graphic>
          <a:graphicData uri="http://schemas.openxmlformats.org/drawingml/2006/table">
            <a:tbl>
              <a:tblPr/>
              <a:tblGrid>
                <a:gridCol w="3376800"/>
                <a:gridCol w="1155240"/>
                <a:gridCol w="5599080"/>
              </a:tblGrid>
              <a:tr h="3708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ffc000"/>
                          </a:solidFill>
                          <a:latin typeface="Calibri"/>
                          <a:ea typeface="DejaVu Sans"/>
                        </a:rPr>
                        <a:t>Real World Needs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1440" marR="91440">
                    <a:noFill/>
                  </a:tcPr>
                </a:tc>
                <a:tc>
                  <a:tcPr marL="91440" marR="91440"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0" lang="en-US" sz="20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Communication</a:t>
                      </a:r>
                      <a:endParaRPr b="0" lang="en-US" sz="20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0" lang="en-US" sz="20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Leadership</a:t>
                      </a:r>
                      <a:endParaRPr b="0" lang="en-US" sz="20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0" lang="en-US" sz="20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Mentoring</a:t>
                      </a:r>
                      <a:br/>
                      <a:r>
                        <a:rPr b="0" lang="en-US" sz="20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 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1440" marR="91440">
                    <a:noFill/>
                  </a:tcPr>
                </a:tc>
              </a:tr>
              <a:tr h="3708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ffc000"/>
                          </a:solidFill>
                          <a:latin typeface="Calibri"/>
                          <a:ea typeface="DejaVu Sans"/>
                        </a:rPr>
                        <a:t>Real World Communications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1440" marR="91440">
                    <a:noFill/>
                  </a:tcPr>
                </a:tc>
                <a:tc>
                  <a:tcPr marL="91440" marR="91440"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0" lang="en-US" sz="20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Speaking</a:t>
                      </a:r>
                      <a:endParaRPr b="0" lang="en-US" sz="20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0" lang="en-US" sz="20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Presenting</a:t>
                      </a:r>
                      <a:endParaRPr b="0" lang="en-US" sz="20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0" lang="en-US" sz="20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Webinars</a:t>
                      </a:r>
                      <a:endParaRPr b="0" lang="en-US" sz="20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0" lang="en-US" sz="20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Podcasts</a:t>
                      </a:r>
                      <a:endParaRPr b="0" lang="en-US" sz="20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0" lang="en-US" sz="20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Blogging, etc.</a:t>
                      </a:r>
                      <a:br/>
                      <a:r>
                        <a:rPr b="0" lang="en-US" sz="20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 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1440" marR="91440">
                    <a:noFill/>
                  </a:tcPr>
                </a:tc>
              </a:tr>
              <a:tr h="3708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2000" spc="-1" strike="noStrike">
                          <a:solidFill>
                            <a:srgbClr val="ffc000"/>
                          </a:solidFill>
                          <a:latin typeface="Calibri"/>
                          <a:ea typeface="DejaVu Sans"/>
                        </a:rPr>
                        <a:t>Real World Applications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1440" marR="91440">
                    <a:noFill/>
                  </a:tcPr>
                </a:tc>
                <a:tc>
                  <a:tcPr marL="91440" marR="91440"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0" lang="en-US" sz="20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Workplace</a:t>
                      </a:r>
                      <a:endParaRPr b="0" lang="en-US" sz="20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0" lang="en-US" sz="20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Community</a:t>
                      </a:r>
                      <a:endParaRPr b="0" lang="en-US" sz="2000" spc="-1" strike="noStrike">
                        <a:latin typeface="Arial"/>
                      </a:endParaRPr>
                    </a:p>
                    <a:p>
                      <a:pPr marL="285840" indent="-285120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b="0" lang="en-US" sz="20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Home</a:t>
                      </a:r>
                      <a:br/>
                      <a:r>
                        <a:rPr b="0" lang="en-US" sz="20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 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1440" marR="91440"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685800" y="60948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Rich Content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685800" y="2142000"/>
            <a:ext cx="10130760" cy="364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Tutorials</a:t>
            </a:r>
            <a:endParaRPr b="0" lang="en-US" sz="2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Videos</a:t>
            </a:r>
            <a:endParaRPr b="0" lang="en-US" sz="2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Interactive lessons</a:t>
            </a:r>
            <a:endParaRPr b="0" lang="en-US" sz="2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Worksheets</a:t>
            </a:r>
            <a:endParaRPr b="0" lang="en-US" sz="2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Checklists</a:t>
            </a:r>
            <a:endParaRPr b="0" lang="en-US" sz="2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Project Manual PDFs</a:t>
            </a:r>
            <a:endParaRPr b="0" lang="en-US" sz="2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Evaluations Forms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685800" y="60948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Personalized Learning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811800" y="2142000"/>
            <a:ext cx="10130760" cy="364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  <a:spcAft>
                <a:spcPts val="1001"/>
              </a:spcAft>
            </a:pPr>
            <a:r>
              <a:rPr b="1" lang="en-US" sz="2400" spc="-1" strike="noStrike">
                <a:solidFill>
                  <a:srgbClr val="ffc000"/>
                </a:solidFill>
                <a:latin typeface="Calibri"/>
                <a:ea typeface="DejaVu Sans"/>
              </a:rPr>
              <a:t>You Choose:</a:t>
            </a:r>
            <a:endParaRPr b="0" lang="en-US" sz="24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How you learn - Print or Online </a:t>
            </a:r>
            <a:endParaRPr b="0" lang="en-US" sz="20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What you learn </a:t>
            </a:r>
            <a:endParaRPr b="0" lang="en-US" sz="2000" spc="-1" strike="noStrike">
              <a:latin typeface="Arial"/>
            </a:endParaRPr>
          </a:p>
          <a:p>
            <a:pPr lvl="1" marL="7430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Your Path ( e.g. Dynamic Leadership vs Presentation Mastery)</a:t>
            </a:r>
            <a:endParaRPr b="0" lang="en-US" sz="1600" spc="-1" strike="noStrike">
              <a:latin typeface="Arial"/>
            </a:endParaRPr>
          </a:p>
          <a:p>
            <a:pPr lvl="1" marL="7430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Elective Projects – to meet your desired specialization</a:t>
            </a:r>
            <a:endParaRPr b="0" lang="en-US" sz="16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How fast you learn – Self-paced</a:t>
            </a:r>
            <a:endParaRPr b="0" lang="en-US" sz="20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Where you apply – Work, Community, Club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01"/>
              </a:spcAf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01"/>
              </a:spcAf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01"/>
              </a:spcAft>
            </a:pP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ustomShape 1"/>
          <p:cNvSpPr/>
          <p:nvPr/>
        </p:nvSpPr>
        <p:spPr>
          <a:xfrm>
            <a:off x="685800" y="60948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Pathways Curriculum Structure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46" name="CustomShape 2"/>
          <p:cNvSpPr/>
          <p:nvPr/>
        </p:nvSpPr>
        <p:spPr>
          <a:xfrm>
            <a:off x="973800" y="2218320"/>
            <a:ext cx="4708440" cy="57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  <a:spcAft>
                <a:spcPts val="1001"/>
              </a:spcAft>
            </a:pPr>
            <a:r>
              <a:rPr b="0" lang="en-US" sz="3200" spc="-1" strike="noStrike" u="sng">
                <a:solidFill>
                  <a:srgbClr val="ffffff"/>
                </a:solidFill>
                <a:uFillTx/>
                <a:latin typeface="Calibri"/>
                <a:ea typeface="DejaVu Sans"/>
              </a:rPr>
              <a:t>Pathways Structure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47" name="CustomShape 3"/>
          <p:cNvSpPr/>
          <p:nvPr/>
        </p:nvSpPr>
        <p:spPr>
          <a:xfrm>
            <a:off x="685800" y="2870280"/>
            <a:ext cx="4996080" cy="292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Paths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en-US" sz="20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Levels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en-US" sz="20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Projects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48" name="CustomShape 4"/>
          <p:cNvSpPr/>
          <p:nvPr/>
        </p:nvSpPr>
        <p:spPr>
          <a:xfrm>
            <a:off x="6095880" y="2226600"/>
            <a:ext cx="4722120" cy="57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  <a:spcAft>
                <a:spcPts val="1001"/>
              </a:spcAft>
            </a:pPr>
            <a:r>
              <a:rPr b="0" lang="en-US" sz="3200" spc="-1" strike="noStrike" u="sng">
                <a:solidFill>
                  <a:srgbClr val="ffffff"/>
                </a:solidFill>
                <a:uFillTx/>
                <a:latin typeface="Calibri"/>
                <a:ea typeface="DejaVu Sans"/>
              </a:rPr>
              <a:t>University Analogy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49" name="CustomShape 5"/>
          <p:cNvSpPr/>
          <p:nvPr/>
        </p:nvSpPr>
        <p:spPr>
          <a:xfrm>
            <a:off x="5823360" y="2870280"/>
            <a:ext cx="4994640" cy="292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‘</a:t>
            </a: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Major’ (Finance vs Engineering, etc)</a:t>
            </a:r>
            <a:br/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en-US" sz="20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‘</a:t>
            </a: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Years of school’ (Freshman- Grad School)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1001"/>
              </a:spcAft>
            </a:pPr>
            <a:endParaRPr b="0" lang="en-US" sz="20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10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‘</a:t>
            </a: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Courses’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6190200" y="1007640"/>
            <a:ext cx="2952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+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678240" y="151560"/>
            <a:ext cx="10130760" cy="102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11 Paths to meet your personal goals</a:t>
            </a:r>
            <a:endParaRPr b="0" lang="en-US" sz="3600" spc="-1" strike="noStrike">
              <a:latin typeface="Arial"/>
            </a:endParaRPr>
          </a:p>
        </p:txBody>
      </p:sp>
      <p:pic>
        <p:nvPicPr>
          <p:cNvPr id="252" name="Picture 1" descr=""/>
          <p:cNvPicPr/>
          <p:nvPr/>
        </p:nvPicPr>
        <p:blipFill>
          <a:blip r:embed="rId1"/>
          <a:stretch/>
        </p:blipFill>
        <p:spPr>
          <a:xfrm>
            <a:off x="1497600" y="1377000"/>
            <a:ext cx="8961120" cy="500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685800" y="609480"/>
            <a:ext cx="10130760" cy="145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en-US" sz="3600" spc="-1" strike="noStrike" cap="all">
                <a:solidFill>
                  <a:srgbClr val="ffffff"/>
                </a:solidFill>
                <a:latin typeface="Calibri Light"/>
                <a:ea typeface="DejaVu Sans"/>
              </a:rPr>
              <a:t>5 Levels per Path</a:t>
            </a:r>
            <a:endParaRPr b="0" lang="en-US" sz="3600" spc="-1" strike="noStrike">
              <a:latin typeface="Arial"/>
            </a:endParaRPr>
          </a:p>
        </p:txBody>
      </p:sp>
      <p:graphicFrame>
        <p:nvGraphicFramePr>
          <p:cNvPr id="254" name="Table 2"/>
          <p:cNvGraphicFramePr/>
          <p:nvPr/>
        </p:nvGraphicFramePr>
        <p:xfrm>
          <a:off x="685800" y="2141640"/>
          <a:ext cx="10775520" cy="741240"/>
        </p:xfrm>
        <a:graphic>
          <a:graphicData uri="http://schemas.openxmlformats.org/drawingml/2006/table">
            <a:tbl>
              <a:tblPr/>
              <a:tblGrid>
                <a:gridCol w="2154960"/>
                <a:gridCol w="2154960"/>
                <a:gridCol w="2154960"/>
                <a:gridCol w="2154960"/>
                <a:gridCol w="2156040"/>
              </a:tblGrid>
              <a:tr h="3708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LEVEL 1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c3ec1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LEVEL 2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c3ec1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LEVEL 3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c3ec1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LEVEL 4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c3ec1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LEVEL 5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c3ec1"/>
                    </a:solidFill>
                  </a:tcPr>
                </a:tc>
              </a:tr>
              <a:tr h="3708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Mastering Fundamentals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2ce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Learning 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Your Style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2ce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Increasing Knowledge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2ce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Building</a:t>
                      </a:r>
                      <a:endParaRPr b="0" lang="en-U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Skills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2ce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Demonstrating Expertise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2cee8"/>
                    </a:solidFill>
                  </a:tcPr>
                </a:tc>
              </a:tr>
            </a:tbl>
          </a:graphicData>
        </a:graphic>
      </p:graphicFrame>
      <p:sp>
        <p:nvSpPr>
          <p:cNvPr id="255" name="CustomShape 3"/>
          <p:cNvSpPr/>
          <p:nvPr/>
        </p:nvSpPr>
        <p:spPr>
          <a:xfrm>
            <a:off x="1091880" y="3228120"/>
            <a:ext cx="13784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~ ’Freshman’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6" name="CustomShape 4"/>
          <p:cNvSpPr/>
          <p:nvPr/>
        </p:nvSpPr>
        <p:spPr>
          <a:xfrm>
            <a:off x="3268440" y="3228120"/>
            <a:ext cx="154008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~ ’Sophomore’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7" name="CustomShape 5"/>
          <p:cNvSpPr/>
          <p:nvPr/>
        </p:nvSpPr>
        <p:spPr>
          <a:xfrm>
            <a:off x="5576400" y="3229560"/>
            <a:ext cx="102672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~ ‘Junior’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8" name="CustomShape 6"/>
          <p:cNvSpPr/>
          <p:nvPr/>
        </p:nvSpPr>
        <p:spPr>
          <a:xfrm>
            <a:off x="7715520" y="3228120"/>
            <a:ext cx="106164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~ ’Senior’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9" name="CustomShape 7"/>
          <p:cNvSpPr/>
          <p:nvPr/>
        </p:nvSpPr>
        <p:spPr>
          <a:xfrm>
            <a:off x="9719280" y="3228120"/>
            <a:ext cx="132516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~’ Graduate’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0" name="CustomShape 8"/>
          <p:cNvSpPr/>
          <p:nvPr/>
        </p:nvSpPr>
        <p:spPr>
          <a:xfrm>
            <a:off x="3140280" y="4508280"/>
            <a:ext cx="5910840" cy="100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With Progression Through Levels 1-5:</a:t>
            </a:r>
            <a:endParaRPr b="0" lang="en-US" sz="2000" spc="-1" strike="noStrike">
              <a:latin typeface="Arial"/>
            </a:endParaRPr>
          </a:p>
          <a:p>
            <a:pPr lvl="1" marL="743040" indent="-285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Knowledge &amp; expertise increases</a:t>
            </a:r>
            <a:endParaRPr b="0" lang="en-US" sz="2000" spc="-1" strike="noStrike">
              <a:latin typeface="Arial"/>
            </a:endParaRPr>
          </a:p>
          <a:p>
            <a:pPr lvl="1" marL="743040" indent="-28512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Option to specialize skills increases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1035</TotalTime>
  <Application>LibreOffice/6.3.3.2$Linux_X86_64 LibreOffice_project/a64200df03143b798afd1ec74a12ab50359878ed</Application>
  <Words>650</Words>
  <Paragraphs>158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2019-03-27T17:18:16Z</dcterms:created>
  <dc:creator>Ann Cole</dc:creator>
  <dc:description/>
  <dc:language>en-US</dc:language>
  <cp:lastModifiedBy>Mark Richter</cp:lastModifiedBy>
  <dcterms:modified xsi:type="dcterms:W3CDTF">2020-07-12T18:20:47Z</dcterms:modified>
  <cp:revision>69</cp:revision>
  <dc:subject/>
  <dc:title>Pathways Overview for  New Clubs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2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37</vt:i4>
  </property>
</Properties>
</file>